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59.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62"/>
  </p:notesMasterIdLst>
  <p:handoutMasterIdLst>
    <p:handoutMasterId r:id="rId63"/>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23" r:id="rId51"/>
    <p:sldId id="324" r:id="rId52"/>
    <p:sldId id="325" r:id="rId53"/>
    <p:sldId id="331" r:id="rId54"/>
    <p:sldId id="333" r:id="rId55"/>
    <p:sldId id="326" r:id="rId56"/>
    <p:sldId id="327" r:id="rId57"/>
    <p:sldId id="329" r:id="rId58"/>
    <p:sldId id="330" r:id="rId59"/>
    <p:sldId id="332" r:id="rId60"/>
    <p:sldId id="328" r:id="rId61"/>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Cambria Math" panose="02040503050406030204" pitchFamily="18" charset="0"/>
      <p:regular r:id="rId70"/>
    </p:embeddedFont>
    <p:embeddedFont>
      <p:font typeface="Nunito" panose="00000500000000000000" pitchFamily="2" charset="0"/>
      <p:regular r:id="rId71"/>
      <p:bold r:id="rId72"/>
      <p:italic r:id="rId73"/>
      <p:boldItalic r:id="rId74"/>
    </p:embeddedFont>
    <p:embeddedFont>
      <p:font typeface="Nunito Bold" panose="00000800000000000000" pitchFamily="2" charset="0"/>
      <p:bold r:id="rId75"/>
    </p:embeddedFont>
    <p:embeddedFont>
      <p:font typeface="Nunito Light" panose="00000400000000000000" pitchFamily="2" charset="0"/>
      <p:regular r:id="rId76"/>
      <p:italic r:id="rId77"/>
    </p:embeddedFont>
    <p:embeddedFont>
      <p:font typeface="Nunito SemiBold" panose="00000700000000000000" pitchFamily="2" charset="0"/>
      <p:bold r:id="rId78"/>
      <p:boldItalic r:id="rId79"/>
    </p:embeddedFont>
    <p:embeddedFont>
      <p:font typeface="標楷體" panose="03000509000000000000" pitchFamily="65" charset="-120"/>
      <p:regular r:id="rId80"/>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7F7F7F"/>
    <a:srgbClr val="A6A6A6"/>
    <a:srgbClr val="8363A3"/>
    <a:srgbClr val="C37773"/>
    <a:srgbClr val="003366"/>
    <a:srgbClr val="ECECEC"/>
    <a:srgbClr val="FFFFFF"/>
    <a:srgbClr val="FF7C80"/>
    <a:srgbClr val="D79D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4825" autoAdjust="0"/>
  </p:normalViewPr>
  <p:slideViewPr>
    <p:cSldViewPr snapToGrid="0">
      <p:cViewPr varScale="1">
        <p:scale>
          <a:sx n="113" d="100"/>
          <a:sy n="113" d="100"/>
        </p:scale>
        <p:origin x="84" y="84"/>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font" Target="fonts/font5.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2022/12/19</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2022/12/19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9.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167836509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749625785"/>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Decimal digit</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BCD Code</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8421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4221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5421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2</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3</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4</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5</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6</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7</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8</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CAC545C6-EF59-4F71-82B9-29CDDDFEA331}"/>
              </a:ext>
            </a:extLst>
          </p:cNvPr>
          <p:cNvGrpSpPr/>
          <p:nvPr/>
        </p:nvGrpSpPr>
        <p:grpSpPr>
          <a:xfrm>
            <a:off x="0" y="4965700"/>
            <a:ext cx="6697076" cy="1573212"/>
            <a:chOff x="0" y="4965700"/>
            <a:chExt cx="6697076" cy="1573212"/>
          </a:xfrm>
        </p:grpSpPr>
        <p:pic>
          <p:nvPicPr>
            <p:cNvPr id="1026" name="Picture 2">
              <a:extLst>
                <a:ext uri="{FF2B5EF4-FFF2-40B4-BE49-F238E27FC236}">
                  <a16:creationId xmlns:a16="http://schemas.microsoft.com/office/drawing/2014/main" id="{E235E9B6-CE1B-46B6-AE31-9583B3FA1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65700"/>
              <a:ext cx="6697076" cy="157321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DDEBCC0C-FDDF-4B59-89BB-97401E636774}"/>
                </a:ext>
              </a:extLst>
            </p:cNvPr>
            <p:cNvGrpSpPr/>
            <p:nvPr/>
          </p:nvGrpSpPr>
          <p:grpSpPr>
            <a:xfrm>
              <a:off x="3986211" y="5803106"/>
              <a:ext cx="925513" cy="520859"/>
              <a:chOff x="3986211" y="5803106"/>
              <a:chExt cx="925513" cy="520859"/>
            </a:xfrm>
          </p:grpSpPr>
          <p:sp>
            <p:nvSpPr>
              <p:cNvPr id="6" name="矩形 5">
                <a:extLst>
                  <a:ext uri="{FF2B5EF4-FFF2-40B4-BE49-F238E27FC236}">
                    <a16:creationId xmlns:a16="http://schemas.microsoft.com/office/drawing/2014/main" id="{5EFC58D2-6B3C-46B4-9CC6-B02E20A2096F}"/>
                  </a:ext>
                </a:extLst>
              </p:cNvPr>
              <p:cNvSpPr/>
              <p:nvPr/>
            </p:nvSpPr>
            <p:spPr>
              <a:xfrm>
                <a:off x="3986211" y="5803106"/>
                <a:ext cx="925513" cy="5208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2A5C139-84BB-491D-A2FD-A1EA72E42A7F}"/>
                  </a:ext>
                </a:extLst>
              </p:cNvPr>
              <p:cNvSpPr/>
              <p:nvPr/>
            </p:nvSpPr>
            <p:spPr>
              <a:xfrm>
                <a:off x="3986212" y="6077743"/>
                <a:ext cx="476251" cy="2462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DD6EBC45-D655-4F1E-96FC-D431CA42488C}"/>
                </a:ext>
              </a:extLst>
            </p:cNvPr>
            <p:cNvSpPr txBox="1"/>
            <p:nvPr/>
          </p:nvSpPr>
          <p:spPr>
            <a:xfrm>
              <a:off x="3932708" y="5795193"/>
              <a:ext cx="1039342" cy="246221"/>
            </a:xfrm>
            <a:prstGeom prst="rect">
              <a:avLst/>
            </a:prstGeom>
            <a:noFill/>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UCI </a:t>
              </a:r>
              <a:r>
                <a:rPr lang="zh-TW" altLang="en-US" sz="1000" dirty="0">
                  <a:latin typeface="標楷體" panose="03000509000000000000" pitchFamily="65" charset="-120"/>
                  <a:ea typeface="標楷體" panose="03000509000000000000" pitchFamily="65" charset="-120"/>
                  <a:cs typeface="Times New Roman" panose="02020603050405020304" pitchFamily="18" charset="0"/>
                </a:rPr>
                <a:t>資料集</a:t>
              </a:r>
            </a:p>
          </p:txBody>
        </p:sp>
        <p:sp>
          <p:nvSpPr>
            <p:cNvPr id="10" name="文字方塊 9">
              <a:extLst>
                <a:ext uri="{FF2B5EF4-FFF2-40B4-BE49-F238E27FC236}">
                  <a16:creationId xmlns:a16="http://schemas.microsoft.com/office/drawing/2014/main" id="{FC4321F4-BE8E-4B15-8AA1-98BAD0C846ED}"/>
                </a:ext>
              </a:extLst>
            </p:cNvPr>
            <p:cNvSpPr txBox="1"/>
            <p:nvPr/>
          </p:nvSpPr>
          <p:spPr>
            <a:xfrm>
              <a:off x="3940409" y="6109801"/>
              <a:ext cx="971315" cy="246221"/>
            </a:xfrm>
            <a:prstGeom prst="rect">
              <a:avLst/>
            </a:prstGeom>
            <a:noFill/>
          </p:spPr>
          <p:txBody>
            <a:bodyPr wrap="square" rtlCol="0">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Kaggle</a:t>
              </a:r>
              <a:r>
                <a:rPr lang="zh-TW" altLang="en-US" sz="1000" dirty="0">
                  <a:latin typeface="Times New Roman" panose="02020603050405020304" pitchFamily="18" charset="0"/>
                  <a:ea typeface="標楷體" panose="03000509000000000000" pitchFamily="65" charset="-120"/>
                  <a:cs typeface="Times New Roman" panose="02020603050405020304" pitchFamily="18" charset="0"/>
                </a:rPr>
                <a:t> 資料集</a:t>
              </a:r>
              <a:endParaRPr lang="zh-TW" altLang="en-US" sz="1000" dirty="0">
                <a:latin typeface="標楷體" panose="03000509000000000000" pitchFamily="65" charset="-12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6335E59-6432-4AB8-AA1A-73F185FBBCD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B9AFEAE4-9FC7-4785-946F-B1EE02E2A86A}"/>
              </a:ext>
            </a:extLst>
          </p:cNvPr>
          <p:cNvPicPr>
            <a:picLocks noChangeAspect="1"/>
          </p:cNvPicPr>
          <p:nvPr/>
        </p:nvPicPr>
        <p:blipFill>
          <a:blip r:embed="rId2"/>
          <a:stretch>
            <a:fillRect/>
          </a:stretch>
        </p:blipFill>
        <p:spPr>
          <a:xfrm>
            <a:off x="-9230181" y="-324227"/>
            <a:ext cx="13860000" cy="6028297"/>
          </a:xfrm>
          <a:prstGeom prst="rect">
            <a:avLst/>
          </a:prstGeom>
        </p:spPr>
      </p:pic>
      <p:graphicFrame>
        <p:nvGraphicFramePr>
          <p:cNvPr id="6" name="表格 5">
            <a:extLst>
              <a:ext uri="{FF2B5EF4-FFF2-40B4-BE49-F238E27FC236}">
                <a16:creationId xmlns:a16="http://schemas.microsoft.com/office/drawing/2014/main" id="{1053AACC-F972-48FC-90E2-B5E115AD3035}"/>
              </a:ext>
            </a:extLst>
          </p:cNvPr>
          <p:cNvGraphicFramePr>
            <a:graphicFrameLocks noGrp="1"/>
          </p:cNvGraphicFramePr>
          <p:nvPr>
            <p:extLst>
              <p:ext uri="{D42A27DB-BD31-4B8C-83A1-F6EECF244321}">
                <p14:modId xmlns:p14="http://schemas.microsoft.com/office/powerpoint/2010/main" val="124864477"/>
              </p:ext>
            </p:extLst>
          </p:nvPr>
        </p:nvGraphicFramePr>
        <p:xfrm>
          <a:off x="-9192073" y="5608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7" name="圖片 6">
            <a:extLst>
              <a:ext uri="{FF2B5EF4-FFF2-40B4-BE49-F238E27FC236}">
                <a16:creationId xmlns:a16="http://schemas.microsoft.com/office/drawing/2014/main" id="{18818B01-E7AF-4511-98BA-CA1A5E71A55D}"/>
              </a:ext>
            </a:extLst>
          </p:cNvPr>
          <p:cNvPicPr>
            <a:picLocks/>
          </p:cNvPicPr>
          <p:nvPr/>
        </p:nvPicPr>
        <p:blipFill>
          <a:blip r:embed="rId3"/>
          <a:stretch>
            <a:fillRect/>
          </a:stretch>
        </p:blipFill>
        <p:spPr>
          <a:xfrm>
            <a:off x="-1567972" y="-3599213"/>
            <a:ext cx="12960000" cy="5400000"/>
          </a:xfrm>
          <a:prstGeom prst="rect">
            <a:avLst/>
          </a:prstGeom>
        </p:spPr>
      </p:pic>
      <p:graphicFrame>
        <p:nvGraphicFramePr>
          <p:cNvPr id="8" name="表格 7">
            <a:extLst>
              <a:ext uri="{FF2B5EF4-FFF2-40B4-BE49-F238E27FC236}">
                <a16:creationId xmlns:a16="http://schemas.microsoft.com/office/drawing/2014/main" id="{9E997B64-758D-4A8C-BE61-737DD8DBF3F8}"/>
              </a:ext>
            </a:extLst>
          </p:cNvPr>
          <p:cNvGraphicFramePr>
            <a:graphicFrameLocks noGrp="1"/>
          </p:cNvGraphicFramePr>
          <p:nvPr>
            <p:extLst>
              <p:ext uri="{D42A27DB-BD31-4B8C-83A1-F6EECF244321}">
                <p14:modId xmlns:p14="http://schemas.microsoft.com/office/powerpoint/2010/main" val="4087875707"/>
              </p:ext>
            </p:extLst>
          </p:nvPr>
        </p:nvGraphicFramePr>
        <p:xfrm>
          <a:off x="12594771" y="4947744"/>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graphicFrame>
        <p:nvGraphicFramePr>
          <p:cNvPr id="10" name="表格 9">
            <a:extLst>
              <a:ext uri="{FF2B5EF4-FFF2-40B4-BE49-F238E27FC236}">
                <a16:creationId xmlns:a16="http://schemas.microsoft.com/office/drawing/2014/main" id="{6F91EF48-A844-4D7A-8C37-B4CDFBCDEDA2}"/>
              </a:ext>
            </a:extLst>
          </p:cNvPr>
          <p:cNvGraphicFramePr>
            <a:graphicFrameLocks noGrp="1"/>
          </p:cNvGraphicFramePr>
          <p:nvPr>
            <p:extLst>
              <p:ext uri="{D42A27DB-BD31-4B8C-83A1-F6EECF244321}">
                <p14:modId xmlns:p14="http://schemas.microsoft.com/office/powerpoint/2010/main" val="3162583203"/>
              </p:ext>
            </p:extLst>
          </p:nvPr>
        </p:nvGraphicFramePr>
        <p:xfrm>
          <a:off x="10919070" y="-762688"/>
          <a:ext cx="945916" cy="5400000"/>
        </p:xfrm>
        <a:graphic>
          <a:graphicData uri="http://schemas.openxmlformats.org/drawingml/2006/table">
            <a:tbl>
              <a:tblPr/>
              <a:tblGrid>
                <a:gridCol w="374416">
                  <a:extLst>
                    <a:ext uri="{9D8B030D-6E8A-4147-A177-3AD203B41FA5}">
                      <a16:colId xmlns:a16="http://schemas.microsoft.com/office/drawing/2014/main" val="314917972"/>
                    </a:ext>
                  </a:extLst>
                </a:gridCol>
                <a:gridCol w="571500">
                  <a:extLst>
                    <a:ext uri="{9D8B030D-6E8A-4147-A177-3AD203B41FA5}">
                      <a16:colId xmlns:a16="http://schemas.microsoft.com/office/drawing/2014/main" val="2460579399"/>
                    </a:ext>
                  </a:extLst>
                </a:gridCol>
              </a:tblGrid>
              <a:tr h="367569">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2428138314"/>
                  </a:ext>
                </a:extLst>
              </a:tr>
              <a:tr h="36756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119205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981144985"/>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298536292"/>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314697474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87489426"/>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367372041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447908885"/>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563095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380207015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2111780360"/>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2213047951"/>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155459810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126367406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157138661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4219540808"/>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155812260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9214982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577799087"/>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4279655406"/>
                  </a:ext>
                </a:extLst>
              </a:tr>
            </a:tbl>
          </a:graphicData>
        </a:graphic>
      </p:graphicFrame>
    </p:spTree>
    <p:extLst>
      <p:ext uri="{BB962C8B-B14F-4D97-AF65-F5344CB8AC3E}">
        <p14:creationId xmlns:p14="http://schemas.microsoft.com/office/powerpoint/2010/main" val="3871944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C4FE23-E542-4998-B0C8-D07F5673941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57E26A7D-936A-4F45-9521-B081C979D7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4172C825-5CEA-4EB6-9D7B-5CA4767FD392}"/>
              </a:ext>
            </a:extLst>
          </p:cNvPr>
          <p:cNvPicPr>
            <a:picLocks/>
          </p:cNvPicPr>
          <p:nvPr/>
        </p:nvPicPr>
        <p:blipFill>
          <a:blip r:embed="rId2"/>
          <a:stretch>
            <a:fillRect/>
          </a:stretch>
        </p:blipFill>
        <p:spPr>
          <a:xfrm>
            <a:off x="-1257300" y="-783630"/>
            <a:ext cx="13758185" cy="6030000"/>
          </a:xfrm>
          <a:prstGeom prst="rect">
            <a:avLst/>
          </a:prstGeom>
        </p:spPr>
      </p:pic>
      <p:graphicFrame>
        <p:nvGraphicFramePr>
          <p:cNvPr id="5" name="表格 4">
            <a:extLst>
              <a:ext uri="{FF2B5EF4-FFF2-40B4-BE49-F238E27FC236}">
                <a16:creationId xmlns:a16="http://schemas.microsoft.com/office/drawing/2014/main" id="{AD427B7C-FA40-41EF-BE83-08B7720D70D1}"/>
              </a:ext>
            </a:extLst>
          </p:cNvPr>
          <p:cNvGraphicFramePr>
            <a:graphicFrameLocks noGrp="1"/>
          </p:cNvGraphicFramePr>
          <p:nvPr>
            <p:extLst>
              <p:ext uri="{D42A27DB-BD31-4B8C-83A1-F6EECF244321}">
                <p14:modId xmlns:p14="http://schemas.microsoft.com/office/powerpoint/2010/main" val="2791392174"/>
              </p:ext>
            </p:extLst>
          </p:nvPr>
        </p:nvGraphicFramePr>
        <p:xfrm>
          <a:off x="-13307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94281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D4188DB-FD05-4A7A-9A19-111DB6D024C3}"/>
              </a:ext>
            </a:extLst>
          </p:cNvPr>
          <p:cNvPicPr>
            <a:picLocks noChangeAspect="1"/>
          </p:cNvPicPr>
          <p:nvPr/>
        </p:nvPicPr>
        <p:blipFill>
          <a:blip r:embed="rId2"/>
          <a:stretch>
            <a:fillRect/>
          </a:stretch>
        </p:blipFill>
        <p:spPr>
          <a:xfrm>
            <a:off x="-1206501" y="-738952"/>
            <a:ext cx="13732785" cy="5961778"/>
          </a:xfrm>
          <a:prstGeom prst="rect">
            <a:avLst/>
          </a:prstGeom>
        </p:spPr>
      </p:pic>
      <p:sp>
        <p:nvSpPr>
          <p:cNvPr id="3" name="頁尾版面配置區 2">
            <a:extLst>
              <a:ext uri="{FF2B5EF4-FFF2-40B4-BE49-F238E27FC236}">
                <a16:creationId xmlns:a16="http://schemas.microsoft.com/office/drawing/2014/main" id="{E3537714-E6B6-456A-9802-BBE8B653210C}"/>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EB303D07-6C69-4986-BB9C-DEB161FC4A45}"/>
              </a:ext>
            </a:extLst>
          </p:cNvPr>
          <p:cNvGraphicFramePr>
            <a:graphicFrameLocks noGrp="1"/>
          </p:cNvGraphicFramePr>
          <p:nvPr>
            <p:extLst>
              <p:ext uri="{D42A27DB-BD31-4B8C-83A1-F6EECF244321}">
                <p14:modId xmlns:p14="http://schemas.microsoft.com/office/powerpoint/2010/main" val="3520299878"/>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4284996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0025922E-A75F-4255-9B5F-AA27A15D8098}"/>
              </a:ext>
            </a:extLst>
          </p:cNvPr>
          <p:cNvPicPr>
            <a:picLocks noChangeAspect="1"/>
          </p:cNvPicPr>
          <p:nvPr/>
        </p:nvPicPr>
        <p:blipFill>
          <a:blip r:embed="rId2"/>
          <a:stretch>
            <a:fillRect/>
          </a:stretch>
        </p:blipFill>
        <p:spPr>
          <a:xfrm>
            <a:off x="-985158" y="1726750"/>
            <a:ext cx="13803919" cy="4618099"/>
          </a:xfrm>
          <a:prstGeom prst="rect">
            <a:avLst/>
          </a:prstGeom>
        </p:spPr>
      </p:pic>
      <p:sp>
        <p:nvSpPr>
          <p:cNvPr id="2" name="標題 1">
            <a:extLst>
              <a:ext uri="{FF2B5EF4-FFF2-40B4-BE49-F238E27FC236}">
                <a16:creationId xmlns:a16="http://schemas.microsoft.com/office/drawing/2014/main" id="{5BD5A851-A128-498A-8A3B-EFC87A622D1C}"/>
              </a:ext>
            </a:extLst>
          </p:cNvPr>
          <p:cNvSpPr>
            <a:spLocks noGrp="1"/>
          </p:cNvSpPr>
          <p:nvPr>
            <p:ph type="title"/>
          </p:nvPr>
        </p:nvSpPr>
        <p:spPr/>
        <p:txBody>
          <a:bodyPr/>
          <a:lstStyle/>
          <a:p>
            <a:r>
              <a:rPr lang="en-US" altLang="zh-TW" dirty="0"/>
              <a:t>FEAT</a:t>
            </a:r>
            <a:endParaRPr lang="zh-TW" altLang="en-US" dirty="0"/>
          </a:p>
        </p:txBody>
      </p:sp>
      <p:sp>
        <p:nvSpPr>
          <p:cNvPr id="3" name="頁尾版面配置區 2">
            <a:extLst>
              <a:ext uri="{FF2B5EF4-FFF2-40B4-BE49-F238E27FC236}">
                <a16:creationId xmlns:a16="http://schemas.microsoft.com/office/drawing/2014/main" id="{5A08B087-A28F-4A8F-8A6F-8582CCC6F964}"/>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81FC7B60-E130-4C86-B9A1-DDC4CC723069}"/>
              </a:ext>
            </a:extLst>
          </p:cNvPr>
          <p:cNvGraphicFramePr>
            <a:graphicFrameLocks noGrp="1"/>
          </p:cNvGraphicFramePr>
          <p:nvPr>
            <p:extLst>
              <p:ext uri="{D42A27DB-BD31-4B8C-83A1-F6EECF244321}">
                <p14:modId xmlns:p14="http://schemas.microsoft.com/office/powerpoint/2010/main" val="2842237803"/>
              </p:ext>
            </p:extLst>
          </p:nvPr>
        </p:nvGraphicFramePr>
        <p:xfrm>
          <a:off x="-1089713" y="6256906"/>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15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6" name="圖片 5">
            <a:extLst>
              <a:ext uri="{FF2B5EF4-FFF2-40B4-BE49-F238E27FC236}">
                <a16:creationId xmlns:a16="http://schemas.microsoft.com/office/drawing/2014/main" id="{5BFD3C54-389E-48A1-8F09-C12293F44DA8}"/>
              </a:ext>
            </a:extLst>
          </p:cNvPr>
          <p:cNvPicPr>
            <a:picLocks noChangeAspect="1"/>
          </p:cNvPicPr>
          <p:nvPr/>
        </p:nvPicPr>
        <p:blipFill>
          <a:blip r:embed="rId3"/>
          <a:stretch>
            <a:fillRect/>
          </a:stretch>
        </p:blipFill>
        <p:spPr>
          <a:xfrm>
            <a:off x="1567543" y="-2006753"/>
            <a:ext cx="8084457" cy="3462717"/>
          </a:xfrm>
          <a:prstGeom prst="rect">
            <a:avLst/>
          </a:prstGeom>
        </p:spPr>
      </p:pic>
      <p:sp>
        <p:nvSpPr>
          <p:cNvPr id="7" name="矩形 6">
            <a:extLst>
              <a:ext uri="{FF2B5EF4-FFF2-40B4-BE49-F238E27FC236}">
                <a16:creationId xmlns:a16="http://schemas.microsoft.com/office/drawing/2014/main" id="{8649CD10-CF8E-4D38-8341-5A57FC5C68EF}"/>
              </a:ext>
            </a:extLst>
          </p:cNvPr>
          <p:cNvSpPr/>
          <p:nvPr/>
        </p:nvSpPr>
        <p:spPr>
          <a:xfrm>
            <a:off x="2319338" y="-1885950"/>
            <a:ext cx="2686050" cy="28510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F337D365-16AB-4615-8805-71E600136437}"/>
              </a:ext>
            </a:extLst>
          </p:cNvPr>
          <p:cNvCxnSpPr>
            <a:cxnSpLocks/>
          </p:cNvCxnSpPr>
          <p:nvPr/>
        </p:nvCxnSpPr>
        <p:spPr>
          <a:xfrm flipV="1">
            <a:off x="1955007" y="-1331118"/>
            <a:ext cx="1119187" cy="1"/>
          </a:xfrm>
          <a:prstGeom prst="line">
            <a:avLst/>
          </a:prstGeom>
          <a:ln>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CF0DA559-E009-405D-8EA5-080734C9B293}"/>
              </a:ext>
            </a:extLst>
          </p:cNvPr>
          <p:cNvCxnSpPr>
            <a:cxnSpLocks/>
          </p:cNvCxnSpPr>
          <p:nvPr/>
        </p:nvCxnSpPr>
        <p:spPr>
          <a:xfrm>
            <a:off x="2135982" y="-1333499"/>
            <a:ext cx="3052762" cy="1"/>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99902332-D9A0-4E59-A201-282321CE2E99}"/>
              </a:ext>
            </a:extLst>
          </p:cNvPr>
          <p:cNvCxnSpPr>
            <a:cxnSpLocks/>
          </p:cNvCxnSpPr>
          <p:nvPr/>
        </p:nvCxnSpPr>
        <p:spPr>
          <a:xfrm>
            <a:off x="2112170" y="-753721"/>
            <a:ext cx="293131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C9A2FF14-02FE-462D-A43F-3A9E2A1C2988}"/>
              </a:ext>
            </a:extLst>
          </p:cNvPr>
          <p:cNvCxnSpPr>
            <a:cxnSpLocks/>
          </p:cNvCxnSpPr>
          <p:nvPr/>
        </p:nvCxnSpPr>
        <p:spPr>
          <a:xfrm>
            <a:off x="2112170" y="-177458"/>
            <a:ext cx="293131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87508FB9-9A58-440D-8360-8D84519BD2F2}"/>
              </a:ext>
            </a:extLst>
          </p:cNvPr>
          <p:cNvCxnSpPr>
            <a:cxnSpLocks/>
          </p:cNvCxnSpPr>
          <p:nvPr/>
        </p:nvCxnSpPr>
        <p:spPr>
          <a:xfrm>
            <a:off x="2275400" y="401187"/>
            <a:ext cx="276808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pic>
        <p:nvPicPr>
          <p:cNvPr id="11" name="圖片 10">
            <a:extLst>
              <a:ext uri="{FF2B5EF4-FFF2-40B4-BE49-F238E27FC236}">
                <a16:creationId xmlns:a16="http://schemas.microsoft.com/office/drawing/2014/main" id="{AF1DD496-73D3-4ACA-A8D1-773605D4E12F}"/>
              </a:ext>
            </a:extLst>
          </p:cNvPr>
          <p:cNvPicPr>
            <a:picLocks noChangeAspect="1"/>
          </p:cNvPicPr>
          <p:nvPr/>
        </p:nvPicPr>
        <p:blipFill>
          <a:blip r:embed="rId4"/>
          <a:stretch>
            <a:fillRect/>
          </a:stretch>
        </p:blipFill>
        <p:spPr>
          <a:xfrm>
            <a:off x="-7894646" y="-1546081"/>
            <a:ext cx="12192000" cy="5147973"/>
          </a:xfrm>
          <a:prstGeom prst="rect">
            <a:avLst/>
          </a:prstGeom>
        </p:spPr>
      </p:pic>
    </p:spTree>
    <p:extLst>
      <p:ext uri="{BB962C8B-B14F-4D97-AF65-F5344CB8AC3E}">
        <p14:creationId xmlns:p14="http://schemas.microsoft.com/office/powerpoint/2010/main" val="2963077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6BCAC-A00C-49EF-BFE7-0C0B368E4AF7}"/>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719D7969-BA1E-4690-9374-B3CB7ED3F9D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9" name="群組 8">
            <a:extLst>
              <a:ext uri="{FF2B5EF4-FFF2-40B4-BE49-F238E27FC236}">
                <a16:creationId xmlns:a16="http://schemas.microsoft.com/office/drawing/2014/main" id="{C33E7674-E0C0-4430-B069-377496CF46B3}"/>
              </a:ext>
            </a:extLst>
          </p:cNvPr>
          <p:cNvGrpSpPr/>
          <p:nvPr/>
        </p:nvGrpSpPr>
        <p:grpSpPr>
          <a:xfrm>
            <a:off x="1124900" y="-367356"/>
            <a:ext cx="8743000" cy="5035559"/>
            <a:chOff x="-1613126" y="822576"/>
            <a:chExt cx="7304312" cy="4206942"/>
          </a:xfrm>
        </p:grpSpPr>
        <p:pic>
          <p:nvPicPr>
            <p:cNvPr id="4" name="圖片 3">
              <a:extLst>
                <a:ext uri="{FF2B5EF4-FFF2-40B4-BE49-F238E27FC236}">
                  <a16:creationId xmlns:a16="http://schemas.microsoft.com/office/drawing/2014/main" id="{04EC7486-4234-4951-965A-C3587E129DC4}"/>
                </a:ext>
              </a:extLst>
            </p:cNvPr>
            <p:cNvPicPr>
              <a:picLocks noChangeAspect="1"/>
            </p:cNvPicPr>
            <p:nvPr/>
          </p:nvPicPr>
          <p:blipFill rotWithShape="1">
            <a:blip r:embed="rId2"/>
            <a:srcRect l="45575" r="47629"/>
            <a:stretch/>
          </p:blipFill>
          <p:spPr>
            <a:xfrm>
              <a:off x="3205158" y="822576"/>
              <a:ext cx="828676" cy="4206942"/>
            </a:xfrm>
            <a:prstGeom prst="rect">
              <a:avLst/>
            </a:prstGeom>
          </p:spPr>
        </p:pic>
        <p:pic>
          <p:nvPicPr>
            <p:cNvPr id="6" name="圖片 5">
              <a:extLst>
                <a:ext uri="{FF2B5EF4-FFF2-40B4-BE49-F238E27FC236}">
                  <a16:creationId xmlns:a16="http://schemas.microsoft.com/office/drawing/2014/main" id="{9D44A0CB-DAA8-4BA7-9B0C-8DF5381D6BFC}"/>
                </a:ext>
              </a:extLst>
            </p:cNvPr>
            <p:cNvPicPr>
              <a:picLocks noChangeAspect="1"/>
            </p:cNvPicPr>
            <p:nvPr/>
          </p:nvPicPr>
          <p:blipFill rotWithShape="1">
            <a:blip r:embed="rId2"/>
            <a:srcRect r="61222"/>
            <a:stretch/>
          </p:blipFill>
          <p:spPr>
            <a:xfrm>
              <a:off x="-1613126" y="822576"/>
              <a:ext cx="4727801" cy="4206942"/>
            </a:xfrm>
            <a:prstGeom prst="rect">
              <a:avLst/>
            </a:prstGeom>
          </p:spPr>
        </p:pic>
        <p:pic>
          <p:nvPicPr>
            <p:cNvPr id="7" name="圖片 6">
              <a:extLst>
                <a:ext uri="{FF2B5EF4-FFF2-40B4-BE49-F238E27FC236}">
                  <a16:creationId xmlns:a16="http://schemas.microsoft.com/office/drawing/2014/main" id="{E4C294EE-0162-41E7-9E2F-E619F64E5D32}"/>
                </a:ext>
              </a:extLst>
            </p:cNvPr>
            <p:cNvPicPr>
              <a:picLocks noChangeAspect="1"/>
            </p:cNvPicPr>
            <p:nvPr/>
          </p:nvPicPr>
          <p:blipFill rotWithShape="1">
            <a:blip r:embed="rId2"/>
            <a:srcRect l="65678" r="27526"/>
            <a:stretch/>
          </p:blipFill>
          <p:spPr>
            <a:xfrm>
              <a:off x="4033834" y="822576"/>
              <a:ext cx="828676" cy="4206942"/>
            </a:xfrm>
            <a:prstGeom prst="rect">
              <a:avLst/>
            </a:prstGeom>
          </p:spPr>
        </p:pic>
        <p:pic>
          <p:nvPicPr>
            <p:cNvPr id="8" name="圖片 7">
              <a:extLst>
                <a:ext uri="{FF2B5EF4-FFF2-40B4-BE49-F238E27FC236}">
                  <a16:creationId xmlns:a16="http://schemas.microsoft.com/office/drawing/2014/main" id="{AE1E955B-8ED6-487F-AD5E-01B41A1AAB86}"/>
                </a:ext>
              </a:extLst>
            </p:cNvPr>
            <p:cNvPicPr>
              <a:picLocks noChangeAspect="1"/>
            </p:cNvPicPr>
            <p:nvPr/>
          </p:nvPicPr>
          <p:blipFill rotWithShape="1">
            <a:blip r:embed="rId2"/>
            <a:srcRect l="86144" r="7060"/>
            <a:stretch/>
          </p:blipFill>
          <p:spPr>
            <a:xfrm>
              <a:off x="4862510" y="822576"/>
              <a:ext cx="828676" cy="4206942"/>
            </a:xfrm>
            <a:prstGeom prst="rect">
              <a:avLst/>
            </a:prstGeom>
          </p:spPr>
        </p:pic>
      </p:grpSp>
      <p:grpSp>
        <p:nvGrpSpPr>
          <p:cNvPr id="13" name="群組 12">
            <a:extLst>
              <a:ext uri="{FF2B5EF4-FFF2-40B4-BE49-F238E27FC236}">
                <a16:creationId xmlns:a16="http://schemas.microsoft.com/office/drawing/2014/main" id="{2D5B8C80-547C-4CC4-9AEB-B4D7AEE2B553}"/>
              </a:ext>
            </a:extLst>
          </p:cNvPr>
          <p:cNvGrpSpPr/>
          <p:nvPr/>
        </p:nvGrpSpPr>
        <p:grpSpPr>
          <a:xfrm>
            <a:off x="3760522" y="-408956"/>
            <a:ext cx="2040916" cy="5077158"/>
            <a:chOff x="3760522" y="-408956"/>
            <a:chExt cx="2040916" cy="5077158"/>
          </a:xfrm>
        </p:grpSpPr>
        <p:pic>
          <p:nvPicPr>
            <p:cNvPr id="11" name="圖片 10">
              <a:extLst>
                <a:ext uri="{FF2B5EF4-FFF2-40B4-BE49-F238E27FC236}">
                  <a16:creationId xmlns:a16="http://schemas.microsoft.com/office/drawing/2014/main" id="{D8798A70-B24D-474F-B3B9-E71247A9F9D6}"/>
                </a:ext>
              </a:extLst>
            </p:cNvPr>
            <p:cNvPicPr>
              <a:picLocks noChangeAspect="1"/>
            </p:cNvPicPr>
            <p:nvPr/>
          </p:nvPicPr>
          <p:blipFill rotWithShape="1">
            <a:blip r:embed="rId2"/>
            <a:srcRect l="18400" r="74725"/>
            <a:stretch/>
          </p:blipFill>
          <p:spPr>
            <a:xfrm>
              <a:off x="4798138" y="-367357"/>
              <a:ext cx="1003300" cy="5035559"/>
            </a:xfrm>
            <a:prstGeom prst="rect">
              <a:avLst/>
            </a:prstGeom>
          </p:spPr>
        </p:pic>
        <p:pic>
          <p:nvPicPr>
            <p:cNvPr id="12" name="圖片 11">
              <a:extLst>
                <a:ext uri="{FF2B5EF4-FFF2-40B4-BE49-F238E27FC236}">
                  <a16:creationId xmlns:a16="http://schemas.microsoft.com/office/drawing/2014/main" id="{8FDBE8D8-A1F4-485F-8ADE-0FA2B0706FD0}"/>
                </a:ext>
              </a:extLst>
            </p:cNvPr>
            <p:cNvPicPr>
              <a:picLocks noChangeAspect="1"/>
            </p:cNvPicPr>
            <p:nvPr/>
          </p:nvPicPr>
          <p:blipFill rotWithShape="1">
            <a:blip r:embed="rId2"/>
            <a:srcRect l="25060" t="-971" r="68065" b="971"/>
            <a:stretch/>
          </p:blipFill>
          <p:spPr>
            <a:xfrm>
              <a:off x="3760522" y="-408956"/>
              <a:ext cx="1003300" cy="5035559"/>
            </a:xfrm>
            <a:prstGeom prst="rect">
              <a:avLst/>
            </a:prstGeom>
          </p:spPr>
        </p:pic>
      </p:grpSp>
      <p:graphicFrame>
        <p:nvGraphicFramePr>
          <p:cNvPr id="5" name="表格 4">
            <a:extLst>
              <a:ext uri="{FF2B5EF4-FFF2-40B4-BE49-F238E27FC236}">
                <a16:creationId xmlns:a16="http://schemas.microsoft.com/office/drawing/2014/main" id="{CF78EB21-B31D-49C2-B0FD-B3465CA8EBFA}"/>
              </a:ext>
            </a:extLst>
          </p:cNvPr>
          <p:cNvGraphicFramePr>
            <a:graphicFrameLocks noGrp="1"/>
          </p:cNvGraphicFramePr>
          <p:nvPr>
            <p:extLst>
              <p:ext uri="{D42A27DB-BD31-4B8C-83A1-F6EECF244321}">
                <p14:modId xmlns:p14="http://schemas.microsoft.com/office/powerpoint/2010/main" val="391818668"/>
              </p:ext>
            </p:extLst>
          </p:nvPr>
        </p:nvGraphicFramePr>
        <p:xfrm>
          <a:off x="1297305" y="4506278"/>
          <a:ext cx="8532495" cy="1249680"/>
        </p:xfrm>
        <a:graphic>
          <a:graphicData uri="http://schemas.openxmlformats.org/drawingml/2006/table">
            <a:tbl>
              <a:tblPr firstRow="1" bandRow="1">
                <a:tableStyleId>{5C22544A-7EE6-4342-B048-85BDC9FD1C3A}</a:tableStyleId>
              </a:tblPr>
              <a:tblGrid>
                <a:gridCol w="504669">
                  <a:extLst>
                    <a:ext uri="{9D8B030D-6E8A-4147-A177-3AD203B41FA5}">
                      <a16:colId xmlns:a16="http://schemas.microsoft.com/office/drawing/2014/main" val="1410914144"/>
                    </a:ext>
                  </a:extLst>
                </a:gridCol>
                <a:gridCol w="1009300">
                  <a:extLst>
                    <a:ext uri="{9D8B030D-6E8A-4147-A177-3AD203B41FA5}">
                      <a16:colId xmlns:a16="http://schemas.microsoft.com/office/drawing/2014/main" val="653436839"/>
                    </a:ext>
                  </a:extLst>
                </a:gridCol>
                <a:gridCol w="1009300">
                  <a:extLst>
                    <a:ext uri="{9D8B030D-6E8A-4147-A177-3AD203B41FA5}">
                      <a16:colId xmlns:a16="http://schemas.microsoft.com/office/drawing/2014/main" val="4075076914"/>
                    </a:ext>
                  </a:extLst>
                </a:gridCol>
                <a:gridCol w="1009300">
                  <a:extLst>
                    <a:ext uri="{9D8B030D-6E8A-4147-A177-3AD203B41FA5}">
                      <a16:colId xmlns:a16="http://schemas.microsoft.com/office/drawing/2014/main" val="3482459056"/>
                    </a:ext>
                  </a:extLst>
                </a:gridCol>
                <a:gridCol w="1009300">
                  <a:extLst>
                    <a:ext uri="{9D8B030D-6E8A-4147-A177-3AD203B41FA5}">
                      <a16:colId xmlns:a16="http://schemas.microsoft.com/office/drawing/2014/main" val="517009710"/>
                    </a:ext>
                  </a:extLst>
                </a:gridCol>
                <a:gridCol w="1009300">
                  <a:extLst>
                    <a:ext uri="{9D8B030D-6E8A-4147-A177-3AD203B41FA5}">
                      <a16:colId xmlns:a16="http://schemas.microsoft.com/office/drawing/2014/main" val="642869118"/>
                    </a:ext>
                  </a:extLst>
                </a:gridCol>
                <a:gridCol w="1302698">
                  <a:extLst>
                    <a:ext uri="{9D8B030D-6E8A-4147-A177-3AD203B41FA5}">
                      <a16:colId xmlns:a16="http://schemas.microsoft.com/office/drawing/2014/main" val="4174219331"/>
                    </a:ext>
                  </a:extLst>
                </a:gridCol>
                <a:gridCol w="839314">
                  <a:extLst>
                    <a:ext uri="{9D8B030D-6E8A-4147-A177-3AD203B41FA5}">
                      <a16:colId xmlns:a16="http://schemas.microsoft.com/office/drawing/2014/main" val="2729175791"/>
                    </a:ext>
                  </a:extLst>
                </a:gridCol>
                <a:gridCol w="839314">
                  <a:extLst>
                    <a:ext uri="{9D8B030D-6E8A-4147-A177-3AD203B41FA5}">
                      <a16:colId xmlns:a16="http://schemas.microsoft.com/office/drawing/2014/main" val="471034355"/>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gridSpan="3">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gridSpan="3">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3">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04249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791992" y="81965"/>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7262591" y="401425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00A3837-9F04-422E-843B-D4583CBEA2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Positive Predictive Value (PPV), Precision</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Omission Rate (FOR)</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𝐹𝑁</m:t>
                                    </m:r>
                                  </m:num>
                                  <m:den>
                                    <m:r>
                                      <a:rPr lang="en-US" altLang="zh-TW" b="0" i="1" smtClean="0">
                                        <a:latin typeface="Cambria Math" panose="02040503050406030204" pitchFamily="18" charset="0"/>
                                      </a:rPr>
                                      <m:t>𝐹𝑁</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 Rate (TPR),</a:t>
                          </a:r>
                        </a:p>
                        <a:p>
                          <a:pPr algn="ctr"/>
                          <a:r>
                            <a:rPr lang="en-US" altLang="zh-TW" dirty="0">
                              <a:latin typeface="Times New Roman" panose="02020603050405020304" pitchFamily="18" charset="0"/>
                              <a:cs typeface="Times New Roman" panose="02020603050405020304" pitchFamily="18" charset="0"/>
                            </a:rPr>
                            <a:t>Sensitivity, Recall</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Negative Rate (TNR), Fall-out</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𝐹𝑃</m:t>
                                    </m:r>
                                  </m:num>
                                  <m:den>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Choice>
        <mc:Fallback xmlns="">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123308" r="-508" b="-200376"/>
                          </a:stretch>
                        </a:blipFill>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224151" r="-508" b="-101132"/>
                          </a:stretch>
                        </a:blipFill>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4346" t="-322932" r="-192523" b="-75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4346" t="-322932" r="-92523" b="-752"/>
                          </a:stretch>
                        </a:blipFill>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Fallback>
      </mc:AlternateContent>
    </p:spTree>
    <p:extLst>
      <p:ext uri="{BB962C8B-B14F-4D97-AF65-F5344CB8AC3E}">
        <p14:creationId xmlns:p14="http://schemas.microsoft.com/office/powerpoint/2010/main" val="1894124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F3E27C-2BDE-4A2A-9B53-0457D824FF4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9EE4F9BF-7D0D-4CC0-928E-B692B39A422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7" name="群組 6">
            <a:extLst>
              <a:ext uri="{FF2B5EF4-FFF2-40B4-BE49-F238E27FC236}">
                <a16:creationId xmlns:a16="http://schemas.microsoft.com/office/drawing/2014/main" id="{046C001B-9B0B-4C83-8EE0-109F64987611}"/>
              </a:ext>
            </a:extLst>
          </p:cNvPr>
          <p:cNvGrpSpPr/>
          <p:nvPr/>
        </p:nvGrpSpPr>
        <p:grpSpPr>
          <a:xfrm>
            <a:off x="1509072" y="1176023"/>
            <a:ext cx="9173855" cy="3155207"/>
            <a:chOff x="1509072" y="1176023"/>
            <a:chExt cx="9173855" cy="3155207"/>
          </a:xfrm>
        </p:grpSpPr>
        <p:pic>
          <p:nvPicPr>
            <p:cNvPr id="4" name="圖片 3">
              <a:extLst>
                <a:ext uri="{FF2B5EF4-FFF2-40B4-BE49-F238E27FC236}">
                  <a16:creationId xmlns:a16="http://schemas.microsoft.com/office/drawing/2014/main" id="{29AFFC4D-9631-4BBC-8803-55CB4BB22BB1}"/>
                </a:ext>
              </a:extLst>
            </p:cNvPr>
            <p:cNvPicPr>
              <a:picLocks noChangeAspect="1"/>
            </p:cNvPicPr>
            <p:nvPr/>
          </p:nvPicPr>
          <p:blipFill rotWithShape="1">
            <a:blip r:embed="rId2"/>
            <a:srcRect b="59395"/>
            <a:stretch/>
          </p:blipFill>
          <p:spPr>
            <a:xfrm>
              <a:off x="1509072" y="1176023"/>
              <a:ext cx="9173855" cy="1829644"/>
            </a:xfrm>
            <a:prstGeom prst="rect">
              <a:avLst/>
            </a:prstGeom>
          </p:spPr>
        </p:pic>
        <p:sp>
          <p:nvSpPr>
            <p:cNvPr id="5" name="矩形 4">
              <a:extLst>
                <a:ext uri="{FF2B5EF4-FFF2-40B4-BE49-F238E27FC236}">
                  <a16:creationId xmlns:a16="http://schemas.microsoft.com/office/drawing/2014/main" id="{23DAB4F8-8EE4-43DC-9575-4A4D710B6501}"/>
                </a:ext>
              </a:extLst>
            </p:cNvPr>
            <p:cNvSpPr/>
            <p:nvPr/>
          </p:nvSpPr>
          <p:spPr>
            <a:xfrm>
              <a:off x="6212526" y="1257406"/>
              <a:ext cx="4436533" cy="168899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2C5DCA95-E816-43E0-98E9-2DEA525552FA}"/>
                </a:ext>
              </a:extLst>
            </p:cNvPr>
            <p:cNvPicPr>
              <a:picLocks noChangeAspect="1"/>
            </p:cNvPicPr>
            <p:nvPr/>
          </p:nvPicPr>
          <p:blipFill rotWithShape="1">
            <a:blip r:embed="rId2"/>
            <a:srcRect t="70582"/>
            <a:stretch/>
          </p:blipFill>
          <p:spPr>
            <a:xfrm>
              <a:off x="1509072" y="3005667"/>
              <a:ext cx="9173855" cy="1325563"/>
            </a:xfrm>
            <a:prstGeom prst="rect">
              <a:avLst/>
            </a:prstGeom>
          </p:spPr>
        </p:pic>
      </p:grpSp>
    </p:spTree>
    <p:extLst>
      <p:ext uri="{BB962C8B-B14F-4D97-AF65-F5344CB8AC3E}">
        <p14:creationId xmlns:p14="http://schemas.microsoft.com/office/powerpoint/2010/main" val="3242932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287E6E-840F-4E40-ACEB-86B6100B33CD}"/>
              </a:ext>
            </a:extLst>
          </p:cNvPr>
          <p:cNvSpPr>
            <a:spLocks noGrp="1"/>
          </p:cNvSpPr>
          <p:nvPr>
            <p:ph type="title"/>
          </p:nvPr>
        </p:nvSpPr>
        <p:spPr/>
        <p:txBody>
          <a:bodyPr/>
          <a:lstStyle/>
          <a:p>
            <a:r>
              <a:rPr lang="en-US" altLang="zh-TW" dirty="0"/>
              <a:t>To-do</a:t>
            </a:r>
            <a:endParaRPr lang="zh-TW" altLang="en-US" dirty="0"/>
          </a:p>
        </p:txBody>
      </p:sp>
      <p:sp>
        <p:nvSpPr>
          <p:cNvPr id="3" name="頁尾版面配置區 2">
            <a:extLst>
              <a:ext uri="{FF2B5EF4-FFF2-40B4-BE49-F238E27FC236}">
                <a16:creationId xmlns:a16="http://schemas.microsoft.com/office/drawing/2014/main" id="{B4779FDB-7258-4A9A-A65D-D609ABFD003D}"/>
              </a:ext>
            </a:extLst>
          </p:cNvPr>
          <p:cNvSpPr>
            <a:spLocks noGrp="1"/>
          </p:cNvSpPr>
          <p:nvPr>
            <p:ph type="ftr" sz="quarter" idx="11"/>
          </p:nvPr>
        </p:nvSpPr>
        <p:spPr>
          <a:xfrm>
            <a:off x="175078" y="6235154"/>
            <a:ext cx="7170063" cy="365125"/>
          </a:xfrm>
        </p:spPr>
        <p:txBody>
          <a:bodyPr/>
          <a:lstStyle/>
          <a:p>
            <a:r>
              <a:rPr lang="en-US" altLang="zh-TW" dirty="0"/>
              <a:t>Institute of Industrial Engineering, NTU |  Yun-Hao Yang | 2022</a:t>
            </a:r>
          </a:p>
        </p:txBody>
      </p:sp>
      <p:sp>
        <p:nvSpPr>
          <p:cNvPr id="4" name="文字方塊 3">
            <a:extLst>
              <a:ext uri="{FF2B5EF4-FFF2-40B4-BE49-F238E27FC236}">
                <a16:creationId xmlns:a16="http://schemas.microsoft.com/office/drawing/2014/main" id="{44B5833E-19FA-46AB-8D5D-142FC800CC5D}"/>
              </a:ext>
            </a:extLst>
          </p:cNvPr>
          <p:cNvSpPr txBox="1"/>
          <p:nvPr/>
        </p:nvSpPr>
        <p:spPr>
          <a:xfrm>
            <a:off x="983411" y="1802921"/>
            <a:ext cx="9851366" cy="2616101"/>
          </a:xfrm>
          <a:prstGeom prst="rect">
            <a:avLst/>
          </a:prstGeom>
          <a:noFill/>
        </p:spPr>
        <p:txBody>
          <a:bodyPr wrap="square" numCol="2"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endParaRPr lang="en-US" altLang="zh-TW" sz="3200" dirty="0"/>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zh-TW" altLang="en-US" dirty="0">
                <a:ea typeface="標楷體" panose="03000509000000000000" pitchFamily="65" charset="-120"/>
              </a:rPr>
              <a:t> </a:t>
            </a:r>
            <a:r>
              <a:rPr lang="en-US" altLang="zh-TW" strike="sngStrike" dirty="0">
                <a:ea typeface="標楷體" panose="03000509000000000000" pitchFamily="65" charset="-120"/>
              </a:rPr>
              <a:t>why tree model</a:t>
            </a:r>
          </a:p>
          <a:p>
            <a:pPr marL="742950" lvl="1" indent="-285750">
              <a:buFont typeface="Arial" panose="020B0604020202020204" pitchFamily="34" charset="0"/>
              <a:buChar char="•"/>
            </a:pPr>
            <a:endParaRPr lang="en-US" altLang="zh-TW" dirty="0">
              <a:ea typeface="標楷體" panose="03000509000000000000" pitchFamily="65" charset="-120"/>
            </a:endParaRPr>
          </a:p>
          <a:p>
            <a:pPr marL="285750" indent="-285750">
              <a:buFont typeface="Arial" panose="020B0604020202020204" pitchFamily="34" charset="0"/>
              <a:buChar char="•"/>
            </a:pPr>
            <a:r>
              <a:rPr lang="en-US" altLang="zh-TW" sz="3200" dirty="0"/>
              <a:t>Method</a:t>
            </a:r>
          </a:p>
          <a:p>
            <a:pPr marL="457200" indent="-457200">
              <a:buFont typeface="Arial" panose="020B0604020202020204" pitchFamily="34" charset="0"/>
              <a:buChar char="•"/>
            </a:pPr>
            <a:r>
              <a:rPr lang="en-US" altLang="zh-TW" sz="3200" dirty="0"/>
              <a:t>Case study</a:t>
            </a:r>
          </a:p>
          <a:p>
            <a:pPr marL="914400" lvl="1" indent="-457200">
              <a:buFont typeface="Arial" panose="020B0604020202020204" pitchFamily="34" charset="0"/>
              <a:buChar char="•"/>
            </a:pPr>
            <a:r>
              <a:rPr lang="en-US" altLang="zh-TW" dirty="0"/>
              <a:t>Rerun with same group size</a:t>
            </a:r>
          </a:p>
          <a:p>
            <a:pPr marL="914400" lvl="1" indent="-457200">
              <a:buFont typeface="Arial" panose="020B0604020202020204" pitchFamily="34" charset="0"/>
              <a:buChar char="•"/>
            </a:pPr>
            <a:r>
              <a:rPr lang="en-US" altLang="zh-TW" dirty="0"/>
              <a:t>Feature encode challenge II</a:t>
            </a:r>
          </a:p>
          <a:p>
            <a:pPr marL="914400" lvl="1" indent="-457200">
              <a:buFont typeface="Arial" panose="020B0604020202020204" pitchFamily="34" charset="0"/>
              <a:buChar char="•"/>
            </a:pPr>
            <a:r>
              <a:rPr lang="en-US" altLang="zh-TW" dirty="0"/>
              <a:t>Dataset description</a:t>
            </a:r>
          </a:p>
          <a:p>
            <a:pPr marL="914400" lvl="1" indent="-457200">
              <a:buFont typeface="Arial" panose="020B0604020202020204" pitchFamily="34" charset="0"/>
              <a:buChar char="•"/>
            </a:pPr>
            <a:endParaRPr lang="en-US" altLang="zh-TW" dirty="0"/>
          </a:p>
          <a:p>
            <a:pPr marL="457200" indent="-457200">
              <a:buFont typeface="Arial" panose="020B0604020202020204" pitchFamily="34" charset="0"/>
              <a:buChar char="•"/>
            </a:pPr>
            <a:r>
              <a:rPr lang="en-US" altLang="zh-TW" sz="3200" dirty="0"/>
              <a:t>Future work</a:t>
            </a:r>
          </a:p>
          <a:p>
            <a:pPr marL="914400" lvl="1" indent="-457200">
              <a:buFont typeface="Arial" panose="020B0604020202020204" pitchFamily="34" charset="0"/>
              <a:buChar char="•"/>
            </a:pPr>
            <a:r>
              <a:rPr lang="en-US" altLang="zh-TW" dirty="0">
                <a:ea typeface="標楷體" panose="03000509000000000000" pitchFamily="65" charset="-120"/>
              </a:rPr>
              <a:t>Link with intro.</a:t>
            </a:r>
          </a:p>
        </p:txBody>
      </p:sp>
      <p:sp>
        <p:nvSpPr>
          <p:cNvPr id="5" name="文字方塊 4">
            <a:extLst>
              <a:ext uri="{FF2B5EF4-FFF2-40B4-BE49-F238E27FC236}">
                <a16:creationId xmlns:a16="http://schemas.microsoft.com/office/drawing/2014/main" id="{EDC520AF-777A-4834-8F16-375B3212199F}"/>
              </a:ext>
            </a:extLst>
          </p:cNvPr>
          <p:cNvSpPr txBox="1"/>
          <p:nvPr/>
        </p:nvSpPr>
        <p:spPr>
          <a:xfrm>
            <a:off x="1195754" y="5298831"/>
            <a:ext cx="6013938" cy="369332"/>
          </a:xfrm>
          <a:prstGeom prst="rect">
            <a:avLst/>
          </a:prstGeom>
          <a:noFill/>
        </p:spPr>
        <p:txBody>
          <a:bodyPr wrap="square" rtlCol="0">
            <a:spAutoFit/>
          </a:bodyPr>
          <a:lstStyle/>
          <a:p>
            <a:r>
              <a:rPr lang="zh-TW" altLang="en-US" dirty="0"/>
              <a:t>文本中的阿拉伯數字</a:t>
            </a:r>
          </a:p>
        </p:txBody>
      </p:sp>
    </p:spTree>
    <p:extLst>
      <p:ext uri="{BB962C8B-B14F-4D97-AF65-F5344CB8AC3E}">
        <p14:creationId xmlns:p14="http://schemas.microsoft.com/office/powerpoint/2010/main" val="2384472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11899</TotalTime>
  <Words>6371</Words>
  <Application>Microsoft Office PowerPoint</Application>
  <PresentationFormat>寬螢幕</PresentationFormat>
  <Paragraphs>3132</Paragraphs>
  <Slides>60</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60</vt:i4>
      </vt:variant>
    </vt:vector>
  </HeadingPairs>
  <TitlesOfParts>
    <vt:vector size="72" baseType="lpstr">
      <vt:lpstr>Nunito</vt:lpstr>
      <vt:lpstr>Calibri Light</vt:lpstr>
      <vt:lpstr>新細明體</vt:lpstr>
      <vt:lpstr>標楷體</vt:lpstr>
      <vt:lpstr>Nunito Bold</vt:lpstr>
      <vt:lpstr>Calibri</vt:lpstr>
      <vt:lpstr>Cambria Math</vt:lpstr>
      <vt:lpstr>Nunito Light</vt:lpstr>
      <vt:lpstr>Arial</vt:lpstr>
      <vt:lpstr>Nunito SemiBold</vt:lpstr>
      <vt:lpstr>Times New Roman</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FEAT</vt:lpstr>
      <vt:lpstr>PowerPoint 簡報</vt:lpstr>
      <vt:lpstr>To Do</vt:lpstr>
      <vt:lpstr>PowerPoint 簡報</vt:lpstr>
      <vt:lpstr>PowerPoint 簡報</vt:lpstr>
      <vt:lpstr>PowerPoint 簡報</vt:lpstr>
      <vt:lpstr>PowerPoint 簡報</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390</cp:revision>
  <dcterms:created xsi:type="dcterms:W3CDTF">2022-10-26T08:15:37Z</dcterms:created>
  <dcterms:modified xsi:type="dcterms:W3CDTF">2022-12-19T14:11:45Z</dcterms:modified>
</cp:coreProperties>
</file>